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6" r:id="rId1"/>
  </p:sldMasterIdLst>
  <p:notesMasterIdLst>
    <p:notesMasterId r:id="rId14"/>
  </p:notesMasterIdLst>
  <p:handoutMasterIdLst>
    <p:handoutMasterId r:id="rId15"/>
  </p:handoutMasterIdLst>
  <p:sldIdLst>
    <p:sldId id="793" r:id="rId2"/>
    <p:sldId id="791" r:id="rId3"/>
    <p:sldId id="792" r:id="rId4"/>
    <p:sldId id="797" r:id="rId5"/>
    <p:sldId id="786" r:id="rId6"/>
    <p:sldId id="787" r:id="rId7"/>
    <p:sldId id="788" r:id="rId8"/>
    <p:sldId id="789" r:id="rId9"/>
    <p:sldId id="790" r:id="rId10"/>
    <p:sldId id="795" r:id="rId11"/>
    <p:sldId id="796" r:id="rId12"/>
    <p:sldId id="794" r:id="rId13"/>
  </p:sldIdLst>
  <p:sldSz cx="9144000" cy="6858000" type="screen4x3"/>
  <p:notesSz cx="6797675" cy="9928225"/>
  <p:custDataLst>
    <p:tags r:id="rId16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 horzBarState="maximized">
    <p:restoredLeft sz="18676" autoAdjust="0"/>
    <p:restoredTop sz="94533" autoAdjust="0"/>
  </p:normalViewPr>
  <p:slideViewPr>
    <p:cSldViewPr>
      <p:cViewPr>
        <p:scale>
          <a:sx n="50" d="100"/>
          <a:sy n="50" d="100"/>
        </p:scale>
        <p:origin x="1314" y="59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5644"/>
    </p:cViewPr>
  </p:sorterViewPr>
  <p:notesViewPr>
    <p:cSldViewPr>
      <p:cViewPr varScale="1">
        <p:scale>
          <a:sx n="56" d="100"/>
          <a:sy n="56" d="100"/>
        </p:scale>
        <p:origin x="-1812" y="-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6275" cy="496751"/>
          </a:xfrm>
          <a:prstGeom prst="rect">
            <a:avLst/>
          </a:prstGeom>
        </p:spPr>
        <p:txBody>
          <a:bodyPr vert="horz" lIns="89208" tIns="44604" rIns="89208" bIns="44604" rtlCol="0"/>
          <a:lstStyle>
            <a:lvl1pPr algn="l" eaLnBrk="1" hangingPunct="1">
              <a:defRPr sz="11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863" y="1"/>
            <a:ext cx="2946275" cy="496751"/>
          </a:xfrm>
          <a:prstGeom prst="rect">
            <a:avLst/>
          </a:prstGeom>
        </p:spPr>
        <p:txBody>
          <a:bodyPr vert="horz" lIns="89208" tIns="44604" rIns="89208" bIns="44604" rtlCol="0"/>
          <a:lstStyle>
            <a:lvl1pPr algn="r" eaLnBrk="1" hangingPunct="1">
              <a:defRPr sz="11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9429779"/>
            <a:ext cx="2946275" cy="496751"/>
          </a:xfrm>
          <a:prstGeom prst="rect">
            <a:avLst/>
          </a:prstGeom>
        </p:spPr>
        <p:txBody>
          <a:bodyPr vert="horz" lIns="89208" tIns="44604" rIns="89208" bIns="44604" rtlCol="0" anchor="b"/>
          <a:lstStyle>
            <a:lvl1pPr algn="l" eaLnBrk="1" hangingPunct="1">
              <a:defRPr sz="11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863" y="9429779"/>
            <a:ext cx="2946275" cy="496751"/>
          </a:xfrm>
          <a:prstGeom prst="rect">
            <a:avLst/>
          </a:prstGeom>
        </p:spPr>
        <p:txBody>
          <a:bodyPr vert="horz" wrap="square" lIns="89208" tIns="44604" rIns="89208" bIns="4460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1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90D49ED9-9368-4B97-960B-9488244873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8994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image13.jpeg>
</file>

<file path=ppt/media/image14.jpeg>
</file>

<file path=ppt/media/image15.jpeg>
</file>

<file path=ppt/media/image2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2946275" cy="496751"/>
          </a:xfrm>
          <a:prstGeom prst="rect">
            <a:avLst/>
          </a:prstGeom>
        </p:spPr>
        <p:txBody>
          <a:bodyPr vert="horz" lIns="90903" tIns="45452" rIns="90903" bIns="45452" rtlCol="0"/>
          <a:lstStyle>
            <a:lvl1pPr algn="l" eaLnBrk="1" hangingPunct="1">
              <a:defRPr sz="11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863" y="1"/>
            <a:ext cx="2946275" cy="496751"/>
          </a:xfrm>
          <a:prstGeom prst="rect">
            <a:avLst/>
          </a:prstGeom>
        </p:spPr>
        <p:txBody>
          <a:bodyPr vert="horz" lIns="90903" tIns="45452" rIns="90903" bIns="45452" rtlCol="0"/>
          <a:lstStyle>
            <a:lvl1pPr algn="r" eaLnBrk="1" hangingPunct="1">
              <a:defRPr sz="11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65700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903" tIns="45452" rIns="90903" bIns="45452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384" y="4716587"/>
            <a:ext cx="5436909" cy="4467362"/>
          </a:xfrm>
          <a:prstGeom prst="rect">
            <a:avLst/>
          </a:prstGeom>
        </p:spPr>
        <p:txBody>
          <a:bodyPr vert="horz" lIns="90903" tIns="45452" rIns="90903" bIns="45452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9429779"/>
            <a:ext cx="2946275" cy="496751"/>
          </a:xfrm>
          <a:prstGeom prst="rect">
            <a:avLst/>
          </a:prstGeom>
        </p:spPr>
        <p:txBody>
          <a:bodyPr vert="horz" lIns="90903" tIns="45452" rIns="90903" bIns="45452" rtlCol="0" anchor="b"/>
          <a:lstStyle>
            <a:lvl1pPr algn="l" eaLnBrk="1" hangingPunct="1">
              <a:defRPr sz="11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863" y="9429779"/>
            <a:ext cx="2946275" cy="496751"/>
          </a:xfrm>
          <a:prstGeom prst="rect">
            <a:avLst/>
          </a:prstGeom>
        </p:spPr>
        <p:txBody>
          <a:bodyPr vert="horz" wrap="square" lIns="90903" tIns="45452" rIns="90903" bIns="45452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1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A804EC36-48FC-40BF-A6F7-89348E281EB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032726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73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952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8D3089-7204-4059-BAC7-73C95DE3C45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A68F77-B02E-4F94-A400-EC47F5FEE2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7A25C-0BE1-40E7-B091-174760680D0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335E36-20AC-48C2-91D3-BDA3EC9155D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139FF9-9C5F-4C10-A2E6-585C2729700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13668A-50B1-42CA-97E5-AA5CC4586AF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ACE1D-3B42-4E05-9EBA-C45824F6799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AEEDC-01C6-402E-8DB1-162FCC6D5FF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285FFD-1652-4F40-8B86-6F09F0EFF9A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D288D3-4B37-4BCC-AE08-4267B5E127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5DB369-6C4A-42BC-892C-7A7732D38E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14-Mar-16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36CD4E9B-2F96-4903-9C77-957575FEEF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7" r:id="rId1"/>
    <p:sldLayoutId id="2147483998" r:id="rId2"/>
    <p:sldLayoutId id="2147483999" r:id="rId3"/>
    <p:sldLayoutId id="2147484000" r:id="rId4"/>
    <p:sldLayoutId id="2147484001" r:id="rId5"/>
    <p:sldLayoutId id="2147484002" r:id="rId6"/>
    <p:sldLayoutId id="2147484003" r:id="rId7"/>
    <p:sldLayoutId id="2147484004" r:id="rId8"/>
    <p:sldLayoutId id="2147484005" r:id="rId9"/>
    <p:sldLayoutId id="2147484006" r:id="rId10"/>
    <p:sldLayoutId id="2147484007" r:id="rId11"/>
  </p:sldLayoutIdLst>
  <p:transition spd="slow"/>
  <p:timing>
    <p:tnLst>
      <p:par>
        <p:cTn id="1" dur="indefinite" restart="never" nodeType="tmRoot"/>
      </p:par>
    </p:tnLst>
  </p:timing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9.jpe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433149"/>
              </p:ext>
            </p:extLst>
          </p:nvPr>
        </p:nvGraphicFramePr>
        <p:xfrm>
          <a:off x="304800" y="1574111"/>
          <a:ext cx="8686800" cy="4466038"/>
        </p:xfrm>
        <a:graphic>
          <a:graphicData uri="http://schemas.openxmlformats.org/drawingml/2006/table">
            <a:tbl>
              <a:tblPr firstRow="1" firstCol="1" bandRow="1"/>
              <a:tblGrid>
                <a:gridCol w="587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333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56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1309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Sl. No.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Tender Status as per 2</a:t>
                      </a:r>
                      <a:r>
                        <a:rPr lang="en-US" sz="1800" b="1" baseline="300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nd</a:t>
                      </a: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b="1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RDPP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Remarks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092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1</a:t>
                      </a:r>
                      <a:endParaRPr lang="en-US" sz="180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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47 Packages already Tender and work is on going. 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 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201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2</a:t>
                      </a:r>
                      <a:endParaRPr lang="en-US" sz="180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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Remaining 9 Packages are to be tendered the F/Y (2020-21) works: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1 No. Submersible Embankment Protection for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Dharmapasha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Rui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Beel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at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Sunamgonj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.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6 Nos. Submersible Embankment Protection for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Naogaon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,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Nunnir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,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Noapara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,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Dakshiner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Haor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at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Kishoregonj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.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1 no. Threshing floor.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lphaLcParenR"/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1 no. Gate Replacement for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Satdona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&amp;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Chahal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Beel</a:t>
                      </a: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 Sub-Project</a:t>
                      </a:r>
                      <a:r>
                        <a:rPr lang="en-US" sz="1800" dirty="0" smtClean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.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/>
                          <a:ea typeface="Times New Roman"/>
                          <a:cs typeface="Vrinda"/>
                        </a:rPr>
                        <a:t> </a:t>
                      </a:r>
                      <a:endParaRPr lang="en-US" sz="1800" dirty="0">
                        <a:effectLst/>
                        <a:latin typeface="Calibri"/>
                        <a:ea typeface="Times New Roman"/>
                        <a:cs typeface="Vrinda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28600" y="6218606"/>
            <a:ext cx="87630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Total 55 Nos. and 1 no.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O&amp;M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during construction.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0"/>
            <a:ext cx="8686800" cy="14465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 eaLnBrk="0" hangingPunct="0"/>
            <a:r>
              <a:rPr lang="en-US" sz="4400" b="1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Tender Status as per 2nd </a:t>
            </a:r>
            <a:r>
              <a:rPr lang="en-US" sz="4400" b="1" spc="-3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RDPP</a:t>
            </a:r>
            <a:r>
              <a:rPr lang="en-US" sz="4400" b="1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 of </a:t>
            </a:r>
            <a:r>
              <a:rPr lang="en-US" sz="4400" b="1" spc="-3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HFMLIP</a:t>
            </a:r>
            <a:r>
              <a:rPr lang="en-US" sz="4400" b="1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01654024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Users\AKBAR\Desktop\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00" y="35269"/>
            <a:ext cx="9753600" cy="7051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5175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C:\Users\AKBAR\Desktop\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00" y="-533400"/>
            <a:ext cx="10058400" cy="777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417385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AKBAR\Desktop\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-533399"/>
            <a:ext cx="9753600" cy="739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408024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57200"/>
            <a:ext cx="9144000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137005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11" y="381000"/>
            <a:ext cx="9147411" cy="594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483526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9857941"/>
              </p:ext>
            </p:extLst>
          </p:nvPr>
        </p:nvGraphicFramePr>
        <p:xfrm>
          <a:off x="76200" y="609600"/>
          <a:ext cx="8991600" cy="48150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13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950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483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428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624397">
                <a:tc gridSpan="10">
                  <a:txBody>
                    <a:bodyPr/>
                    <a:lstStyle/>
                    <a:p>
                      <a:pPr algn="ctr" fontAlgn="ctr"/>
                      <a:r>
                        <a:rPr lang="en-US" sz="3600" b="1" kern="1200" spc="-3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BankGothic Md BT" panose="020B0807020203060204" pitchFamily="34" charset="0"/>
                          <a:ea typeface="+mj-ea"/>
                          <a:cs typeface="+mj-cs"/>
                        </a:rPr>
                        <a:t>Financial Expenditure (In Million BDT)</a:t>
                      </a: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619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err="1">
                          <a:effectLst/>
                        </a:rPr>
                        <a:t>Sl</a:t>
                      </a:r>
                      <a:r>
                        <a:rPr lang="en-US" sz="1600" b="1" u="none" strike="noStrike" dirty="0">
                          <a:effectLst/>
                        </a:rPr>
                        <a:t> no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Financial Year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Physical Progress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GOB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Project Aid (PA)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>
                          <a:effectLst/>
                        </a:rPr>
                        <a:t>Total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Cumulative expenditure </a:t>
                      </a:r>
                      <a:br>
                        <a:rPr lang="en-US" sz="1600" b="1" u="none" strike="noStrike" dirty="0">
                          <a:effectLst/>
                        </a:rPr>
                      </a:br>
                      <a:r>
                        <a:rPr lang="en-US" sz="1600" b="1" u="none" strike="noStrike" dirty="0">
                          <a:effectLst/>
                        </a:rPr>
                        <a:t>(in Million BDT) 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94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RPA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 RPA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err="1">
                          <a:effectLst/>
                        </a:rPr>
                        <a:t>DPA</a:t>
                      </a:r>
                      <a:r>
                        <a:rPr lang="en-US" sz="1600" b="1" u="none" strike="noStrike">
                          <a:effectLst/>
                        </a:rPr>
                        <a:t> For Consultant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94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Civil Works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Livelihood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94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4+5+6+7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2014-15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1.5%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60.662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84.96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145.6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145.6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2015-16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4.0%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82.428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0.92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184.94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268.3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413.9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2016-17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10.5%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555.849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91.2730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34.91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126.18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109.32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791.3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1205.3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2017-18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19.0%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782.197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656.3710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78.98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735.35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68.93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1586.5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2791.7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2018-19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19.0%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631.334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970.3530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93.99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1064.35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68.64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1764.3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4556.1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01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2019-20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17.0%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312.082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975.1960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39.82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1015.01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45.00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1372.1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5928.2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9521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2020-21</a:t>
                      </a:r>
                      <a:br>
                        <a:rPr lang="en-US" sz="1600" u="none" strike="noStrike" dirty="0">
                          <a:effectLst/>
                        </a:rPr>
                      </a:br>
                      <a:r>
                        <a:rPr lang="en-US" sz="1100" u="none" strike="noStrike" dirty="0">
                          <a:effectLst/>
                        </a:rPr>
                        <a:t>(</a:t>
                      </a:r>
                      <a:r>
                        <a:rPr lang="en-US" sz="1100" u="none" strike="noStrike" dirty="0" err="1">
                          <a:effectLst/>
                        </a:rPr>
                        <a:t>30</a:t>
                      </a:r>
                      <a:r>
                        <a:rPr lang="en-US" sz="1100" u="none" strike="noStrike" baseline="30000" dirty="0" err="1">
                          <a:effectLst/>
                        </a:rPr>
                        <a:t>th</a:t>
                      </a:r>
                      <a:r>
                        <a:rPr lang="en-US" sz="1100" u="none" strike="noStrike" dirty="0" err="1">
                          <a:effectLst/>
                        </a:rPr>
                        <a:t>Sept</a:t>
                      </a:r>
                      <a:r>
                        <a:rPr lang="en-US" sz="1100" u="none" strike="noStrike" dirty="0">
                          <a:effectLst/>
                        </a:rPr>
                        <a:t>-20)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2.0%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9.948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0.0000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0.00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9.948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5938.1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7079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 smtClean="0">
                          <a:effectLst/>
                        </a:rPr>
                        <a:t>Total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>
                          <a:effectLst/>
                        </a:rPr>
                        <a:t>73.0%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2434.5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2693.2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248.6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2941.8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561.8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5938.1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177" marR="7177" marT="717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020708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Protection Type (Type A)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2304685-33F0-4292-9FA9-1E5B824EE8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lum contrast="40000"/>
          </a:blip>
          <a:stretch>
            <a:fillRect/>
          </a:stretch>
        </p:blipFill>
        <p:spPr>
          <a:xfrm>
            <a:off x="0" y="1447800"/>
            <a:ext cx="8967098" cy="428290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D31BA0-51D9-46DB-AF83-A4721428E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107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20" y="-152400"/>
            <a:ext cx="7886700" cy="1325563"/>
          </a:xfrm>
        </p:spPr>
        <p:txBody>
          <a:bodyPr/>
          <a:lstStyle/>
          <a:p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Protection</a:t>
            </a:r>
            <a:r>
              <a:rPr lang="en-CA" dirty="0"/>
              <a:t> </a:t>
            </a:r>
            <a:r>
              <a:rPr lang="en-CA" sz="4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Type (Type B)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FE2EC3-6A40-434B-9CF8-3935D78FFFE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contrast="20000"/>
          </a:blip>
          <a:stretch>
            <a:fillRect/>
          </a:stretch>
        </p:blipFill>
        <p:spPr>
          <a:xfrm>
            <a:off x="334736" y="1278618"/>
            <a:ext cx="4209434" cy="3358696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1ACEE36-3B8B-4CD2-956D-088702D4E2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lum contrast="20000"/>
          </a:blip>
          <a:stretch>
            <a:fillRect/>
          </a:stretch>
        </p:blipFill>
        <p:spPr>
          <a:xfrm>
            <a:off x="3486804" y="4114800"/>
            <a:ext cx="5368673" cy="232213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2E5412-350C-4CF7-A6F6-794AF922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07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0" y="1905000"/>
            <a:ext cx="4391025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891" name="Picture 2" descr="F:\Haor\Amin#Haor\Information\Report\Report@Haor\Email@Samsul Sir\Motahar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228600" y="1905000"/>
            <a:ext cx="4191000" cy="350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0" y="0"/>
            <a:ext cx="9144000" cy="7694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en-US" sz="4400" b="1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Biological</a:t>
            </a:r>
            <a:r>
              <a:rPr lang="en-US" sz="2800" b="1" spc="-300" dirty="0">
                <a:solidFill>
                  <a:schemeClr val="bg1"/>
                </a:solidFill>
              </a:rPr>
              <a:t> </a:t>
            </a:r>
            <a:r>
              <a:rPr lang="en-US" sz="2800" b="1" spc="-300" dirty="0" smtClean="0">
                <a:solidFill>
                  <a:schemeClr val="bg1"/>
                </a:solidFill>
              </a:rPr>
              <a:t> </a:t>
            </a:r>
            <a:r>
              <a:rPr lang="en-US" sz="4400" b="1" spc="-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  <a:ea typeface="+mj-ea"/>
                <a:cs typeface="+mj-cs"/>
              </a:rPr>
              <a:t>Protection</a:t>
            </a:r>
            <a:endParaRPr lang="en-GB" sz="4400" b="1" spc="-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nkGothic Md BT" panose="020B080702020306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3471686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5" name="Picture 2" descr="C:\Users\AKBAR\Downloads\IMG_20191027_122517_Bokeh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4478628" y="3733800"/>
            <a:ext cx="4225925" cy="304800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38916" name="Picture 3" descr="C:\Users\AKBAR\Downloads\IMG_20191027_122859.jp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18860" y="3733800"/>
            <a:ext cx="4205489" cy="305765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38917" name="TextBox 4"/>
          <p:cNvSpPr txBox="1">
            <a:spLocks noChangeArrowheads="1"/>
          </p:cNvSpPr>
          <p:nvPr/>
        </p:nvSpPr>
        <p:spPr bwMode="auto">
          <a:xfrm>
            <a:off x="793572" y="5657671"/>
            <a:ext cx="337185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ln w="3175">
                  <a:noFill/>
                </a:ln>
                <a:solidFill>
                  <a:srgbClr val="FFFF00"/>
                </a:solidFill>
                <a:effectLst>
                  <a:outerShdw dist="50800" dir="15060000" algn="br" rotWithShape="0">
                    <a:prstClr val="black"/>
                  </a:outerShdw>
                </a:effectLst>
              </a:rPr>
              <a:t>River Bank Protective Work in </a:t>
            </a:r>
            <a:r>
              <a:rPr lang="en-US" b="1" dirty="0" err="1">
                <a:ln w="3175">
                  <a:noFill/>
                </a:ln>
                <a:solidFill>
                  <a:srgbClr val="FFFF00"/>
                </a:solidFill>
                <a:effectLst>
                  <a:outerShdw dist="50800" dir="15060000" algn="br" rotWithShape="0">
                    <a:prstClr val="black"/>
                  </a:outerShdw>
                </a:effectLst>
              </a:rPr>
              <a:t>Pagla</a:t>
            </a:r>
            <a:r>
              <a:rPr lang="en-US" b="1" dirty="0">
                <a:ln w="3175">
                  <a:noFill/>
                </a:ln>
                <a:solidFill>
                  <a:srgbClr val="FFFF00"/>
                </a:solidFill>
                <a:effectLst>
                  <a:outerShdw dist="50800" dir="15060000" algn="br" rotWithShape="0">
                    <a:prstClr val="black"/>
                  </a:outerShdw>
                </a:effectLst>
              </a:rPr>
              <a:t> </a:t>
            </a:r>
            <a:r>
              <a:rPr lang="en-US" b="1" dirty="0" smtClean="0">
                <a:ln w="3175">
                  <a:noFill/>
                </a:ln>
                <a:solidFill>
                  <a:srgbClr val="FFFF00"/>
                </a:solidFill>
                <a:effectLst>
                  <a:outerShdw dist="50800" dir="15060000" algn="br" rotWithShape="0">
                    <a:prstClr val="black"/>
                  </a:outerShdw>
                </a:effectLst>
              </a:rPr>
              <a:t>&amp; </a:t>
            </a:r>
            <a:r>
              <a:rPr lang="en-US" b="1" dirty="0" err="1" smtClean="0">
                <a:ln w="3175">
                  <a:noFill/>
                </a:ln>
                <a:solidFill>
                  <a:srgbClr val="FFFF00"/>
                </a:solidFill>
                <a:effectLst>
                  <a:outerShdw dist="50800" dir="15060000" algn="br" rotWithShape="0">
                    <a:prstClr val="black"/>
                  </a:outerShdw>
                </a:effectLst>
              </a:rPr>
              <a:t>Mohanondha</a:t>
            </a:r>
            <a:r>
              <a:rPr lang="en-US" b="1" dirty="0" smtClean="0">
                <a:ln w="3175">
                  <a:noFill/>
                </a:ln>
                <a:solidFill>
                  <a:srgbClr val="FFFF00"/>
                </a:solidFill>
                <a:effectLst>
                  <a:outerShdw dist="50800" dir="15060000" algn="br" rotWithShape="0">
                    <a:prstClr val="black"/>
                  </a:outerShdw>
                </a:effectLst>
              </a:rPr>
              <a:t> </a:t>
            </a:r>
            <a:r>
              <a:rPr lang="en-US" b="1" dirty="0">
                <a:ln w="3175">
                  <a:noFill/>
                </a:ln>
                <a:solidFill>
                  <a:srgbClr val="FFFF00"/>
                </a:solidFill>
                <a:effectLst>
                  <a:outerShdw dist="50800" dir="15060000" algn="br" rotWithShape="0">
                    <a:prstClr val="black"/>
                  </a:outerShdw>
                </a:effectLst>
              </a:rPr>
              <a:t>River with </a:t>
            </a:r>
            <a:r>
              <a:rPr lang="en-US" b="1" dirty="0" smtClean="0">
                <a:ln w="3175">
                  <a:noFill/>
                </a:ln>
                <a:solidFill>
                  <a:srgbClr val="FFFF00"/>
                </a:solidFill>
                <a:effectLst>
                  <a:outerShdw dist="50800" dir="15060000" algn="br" rotWithShape="0">
                    <a:prstClr val="black"/>
                  </a:outerShdw>
                </a:effectLst>
              </a:rPr>
              <a:t>Sand-Cement &amp; Gunny </a:t>
            </a:r>
            <a:r>
              <a:rPr lang="en-US" b="1" dirty="0">
                <a:ln w="3175">
                  <a:noFill/>
                </a:ln>
                <a:solidFill>
                  <a:srgbClr val="FFFF00"/>
                </a:solidFill>
                <a:effectLst>
                  <a:outerShdw dist="50800" dir="15060000" algn="br" rotWithShape="0">
                    <a:prstClr val="black"/>
                  </a:outerShdw>
                </a:effectLst>
              </a:rPr>
              <a:t>Bag (1:6)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E0B16B3-5FCA-4645-849B-32F5CA96B70E}"/>
              </a:ext>
            </a:extLst>
          </p:cNvPr>
          <p:cNvPicPr>
            <a:picLocks noChangeAspect="1"/>
          </p:cNvPicPr>
          <p:nvPr/>
        </p:nvPicPr>
        <p:blipFill>
          <a:blip r:embed="rId7">
            <a:lum contrast="20000"/>
          </a:blip>
          <a:stretch>
            <a:fillRect/>
          </a:stretch>
        </p:blipFill>
        <p:spPr>
          <a:xfrm>
            <a:off x="24685" y="611970"/>
            <a:ext cx="8937812" cy="296943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4BCC7F2-93D5-4EB3-9C89-318D91BC8887}"/>
              </a:ext>
            </a:extLst>
          </p:cNvPr>
          <p:cNvSpPr txBox="1">
            <a:spLocks/>
          </p:cNvSpPr>
          <p:nvPr/>
        </p:nvSpPr>
        <p:spPr>
          <a:xfrm>
            <a:off x="381000" y="179231"/>
            <a:ext cx="7886700" cy="6858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Protection Type (Type D)</a:t>
            </a:r>
          </a:p>
        </p:txBody>
      </p:sp>
    </p:spTree>
    <p:extLst>
      <p:ext uri="{BB962C8B-B14F-4D97-AF65-F5344CB8AC3E}">
        <p14:creationId xmlns:p14="http://schemas.microsoft.com/office/powerpoint/2010/main" val="319848640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A2BD9-236B-4C8D-BEFD-E62C1545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-76200"/>
            <a:ext cx="8686800" cy="1325563"/>
          </a:xfrm>
        </p:spPr>
        <p:txBody>
          <a:bodyPr/>
          <a:lstStyle/>
          <a:p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Protection Type </a:t>
            </a:r>
            <a:r>
              <a:rPr lang="en-CA" sz="4000" b="1" spc="-3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(Flood Fuse</a:t>
            </a:r>
            <a:r>
              <a:rPr lang="en-CA" sz="4000" b="1" spc="-3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nkGothic Md BT" panose="020B0807020203060204" pitchFamily="34" charset="0"/>
              </a:rPr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51897E-BD4B-4236-8A55-B717F82792E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contrast="20000"/>
          </a:blip>
          <a:stretch>
            <a:fillRect/>
          </a:stretch>
        </p:blipFill>
        <p:spPr>
          <a:xfrm>
            <a:off x="609601" y="1024052"/>
            <a:ext cx="3200512" cy="5631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F730E7-B3D1-4194-AD5F-2D26DADC1AA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contrast="20000"/>
          </a:blip>
          <a:stretch>
            <a:fillRect/>
          </a:stretch>
        </p:blipFill>
        <p:spPr>
          <a:xfrm>
            <a:off x="4011033" y="2791423"/>
            <a:ext cx="5165595" cy="2096345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3F2E79-D6B3-4102-98B2-0EC853AEC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EFCA3-36E9-4263-A920-02DD3CA5B069}" type="slidenum">
              <a:rPr lang="en-CA" smtClean="0"/>
              <a:pPr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114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0005&quot;&gt;&lt;property id=&quot;20148&quot; value=&quot;5&quot;/&gt;&lt;property id=&quot;20300&quot; value=&quot;Slide 1&quot;/&gt;&lt;property id=&quot;20307&quot; value=&quot;272&quot;/&gt;&lt;/object&gt;&lt;object type=&quot;3&quot; unique_id=&quot;10006&quot;&gt;&lt;property id=&quot;20148&quot; value=&quot;5&quot;/&gt;&lt;property id=&quot;20300&quot; value=&quot;Slide 2&quot;/&gt;&lt;property id=&quot;20307&quot; value=&quot;280&quot;/&gt;&lt;/object&gt;&lt;object type=&quot;3&quot; unique_id=&quot;10007&quot;&gt;&lt;property id=&quot;20148&quot; value=&quot;5&quot;/&gt;&lt;property id=&quot;20300&quot; value=&quot;Slide 3&quot;/&gt;&lt;property id=&quot;20307&quot; value=&quot;259&quot;/&gt;&lt;/object&gt;&lt;object type=&quot;3&quot; unique_id=&quot;10008&quot;&gt;&lt;property id=&quot;20148&quot; value=&quot;5&quot;/&gt;&lt;property id=&quot;20300&quot; value=&quot;Slide 6&quot;/&gt;&lt;property id=&quot;20307&quot; value=&quot;260&quot;/&gt;&lt;/object&gt;&lt;object type=&quot;3&quot; unique_id=&quot;10009&quot;&gt;&lt;property id=&quot;20148&quot; value=&quot;5&quot;/&gt;&lt;property id=&quot;20300&quot; value=&quot;Slide 7&quot;/&gt;&lt;property id=&quot;20307&quot; value=&quot;261&quot;/&gt;&lt;/object&gt;&lt;object type=&quot;3&quot; unique_id=&quot;10010&quot;&gt;&lt;property id=&quot;20148&quot; value=&quot;5&quot;/&gt;&lt;property id=&quot;20300&quot; value=&quot;Slide 8&quot;/&gt;&lt;property id=&quot;20307&quot; value=&quot;262&quot;/&gt;&lt;/object&gt;&lt;object type=&quot;3&quot; unique_id=&quot;10011&quot;&gt;&lt;property id=&quot;20148&quot; value=&quot;5&quot;/&gt;&lt;property id=&quot;20300&quot; value=&quot;Slide 10&quot;/&gt;&lt;property id=&quot;20307&quot; value=&quot;281&quot;/&gt;&lt;/object&gt;&lt;object type=&quot;3&quot; unique_id=&quot;10012&quot;&gt;&lt;property id=&quot;20148&quot; value=&quot;5&quot;/&gt;&lt;property id=&quot;20300&quot; value=&quot;Slide 12&quot;/&gt;&lt;property id=&quot;20307&quot; value=&quot;282&quot;/&gt;&lt;/object&gt;&lt;object type=&quot;3&quot; unique_id=&quot;10013&quot;&gt;&lt;property id=&quot;20148&quot; value=&quot;5&quot;/&gt;&lt;property id=&quot;20300&quot; value=&quot;Slide 13&quot;/&gt;&lt;property id=&quot;20307&quot; value=&quot;283&quot;/&gt;&lt;/object&gt;&lt;object type=&quot;3&quot; unique_id=&quot;10014&quot;&gt;&lt;property id=&quot;20148&quot; value=&quot;5&quot;/&gt;&lt;property id=&quot;20300&quot; value=&quot;Slide 14&quot;/&gt;&lt;property id=&quot;20307&quot; value=&quot;284&quot;/&gt;&lt;/object&gt;&lt;object type=&quot;3&quot; unique_id=&quot;10015&quot;&gt;&lt;property id=&quot;20148&quot; value=&quot;5&quot;/&gt;&lt;property id=&quot;20300&quot; value=&quot;Slide 15&quot;/&gt;&lt;property id=&quot;20307&quot; value=&quot;285&quot;/&gt;&lt;/object&gt;&lt;object type=&quot;3&quot; unique_id=&quot;10016&quot;&gt;&lt;property id=&quot;20148&quot; value=&quot;5&quot;/&gt;&lt;property id=&quot;20300&quot; value=&quot;Slide 16&quot;/&gt;&lt;property id=&quot;20307&quot; value=&quot;286&quot;/&gt;&lt;/object&gt;&lt;object type=&quot;3&quot; unique_id=&quot;10017&quot;&gt;&lt;property id=&quot;20148&quot; value=&quot;5&quot;/&gt;&lt;property id=&quot;20300&quot; value=&quot;Slide 17&quot;/&gt;&lt;property id=&quot;20307&quot; value=&quot;290&quot;/&gt;&lt;/object&gt;&lt;object type=&quot;3&quot; unique_id=&quot;10018&quot;&gt;&lt;property id=&quot;20148&quot; value=&quot;5&quot;/&gt;&lt;property id=&quot;20300&quot; value=&quot;Slide 18&quot;/&gt;&lt;property id=&quot;20307&quot; value=&quot;287&quot;/&gt;&lt;/object&gt;&lt;object type=&quot;3&quot; unique_id=&quot;10019&quot;&gt;&lt;property id=&quot;20148&quot; value=&quot;5&quot;/&gt;&lt;property id=&quot;20300&quot; value=&quot;Slide 19&quot;/&gt;&lt;property id=&quot;20307&quot; value=&quot;288&quot;/&gt;&lt;/object&gt;&lt;object type=&quot;3&quot; unique_id=&quot;10020&quot;&gt;&lt;property id=&quot;20148&quot; value=&quot;5&quot;/&gt;&lt;property id=&quot;20300&quot; value=&quot;Slide 20&quot;/&gt;&lt;property id=&quot;20307&quot; value=&quot;289&quot;/&gt;&lt;/object&gt;&lt;object type=&quot;3&quot; unique_id=&quot;10021&quot;&gt;&lt;property id=&quot;20148&quot; value=&quot;5&quot;/&gt;&lt;property id=&quot;20300&quot; value=&quot;Slide 21&quot;/&gt;&lt;property id=&quot;20307&quot; value=&quot;291&quot;/&gt;&lt;/object&gt;&lt;object type=&quot;3&quot; unique_id=&quot;10022&quot;&gt;&lt;property id=&quot;20148&quot; value=&quot;5&quot;/&gt;&lt;property id=&quot;20300&quot; value=&quot;Slide 22&quot;/&gt;&lt;property id=&quot;20307&quot; value=&quot;274&quot;/&gt;&lt;/object&gt;&lt;object type=&quot;3&quot; unique_id=&quot;10107&quot;&gt;&lt;property id=&quot;20148&quot; value=&quot;5&quot;/&gt;&lt;property id=&quot;20300&quot; value=&quot;Slide 4&quot;/&gt;&lt;property id=&quot;20307&quot; value=&quot;292&quot;/&gt;&lt;/object&gt;&lt;object type=&quot;3&quot; unique_id=&quot;10130&quot;&gt;&lt;property id=&quot;20148&quot; value=&quot;5&quot;/&gt;&lt;property id=&quot;20300&quot; value=&quot;Slide 5 - &amp;quot;cÖK‡íi DcKvwiZv&amp;quot;&quot;/&gt;&lt;property id=&quot;20307&quot; value=&quot;293&quot;/&gt;&lt;/object&gt;&lt;object type=&quot;3&quot; unique_id=&quot;10545&quot;&gt;&lt;property id=&quot;20148&quot; value=&quot;5&quot;/&gt;&lt;property id=&quot;20300&quot; value=&quot;Slide 11&quot;/&gt;&lt;property id=&quot;20307&quot; value=&quot;295&quot;/&gt;&lt;/object&gt;&lt;object type=&quot;3&quot; unique_id=&quot;10666&quot;&gt;&lt;property id=&quot;20148&quot; value=&quot;5&quot;/&gt;&lt;property id=&quot;20300&quot; value=&quot;Slide 9 - &amp;quot;&amp;amp;#x09;wWwcwc Abyhvqx eQi wfwËK A_© eivÏ I e¨q&amp;quot;&quot;/&gt;&lt;property id=&quot;20307&quot; value=&quot;296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10619</TotalTime>
  <Words>291</Words>
  <Application>Microsoft Office PowerPoint</Application>
  <PresentationFormat>On-screen Show (4:3)</PresentationFormat>
  <Paragraphs>125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BankGothic Md BT</vt:lpstr>
      <vt:lpstr>Calibri</vt:lpstr>
      <vt:lpstr>Times New Roman</vt:lpstr>
      <vt:lpstr>Vrinda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Protection Type (Type A)</vt:lpstr>
      <vt:lpstr>Protection Type (Type B)</vt:lpstr>
      <vt:lpstr>PowerPoint Presentation</vt:lpstr>
      <vt:lpstr>PowerPoint Presentation</vt:lpstr>
      <vt:lpstr>Protection Type (Flood Fuse)</vt:lpstr>
      <vt:lpstr>PowerPoint Presentation</vt:lpstr>
      <vt:lpstr>PowerPoint Presentation</vt:lpstr>
      <vt:lpstr>PowerPoint Presentation</vt:lpstr>
    </vt:vector>
  </TitlesOfParts>
  <Company>BWDB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¯^vMZg</dc:title>
  <dc:creator>Rasel</dc:creator>
  <cp:lastModifiedBy>HFMLIP</cp:lastModifiedBy>
  <cp:revision>1308</cp:revision>
  <cp:lastPrinted>2020-09-09T07:46:52Z</cp:lastPrinted>
  <dcterms:created xsi:type="dcterms:W3CDTF">2014-05-23T05:46:43Z</dcterms:created>
  <dcterms:modified xsi:type="dcterms:W3CDTF">2020-11-08T07:23:24Z</dcterms:modified>
</cp:coreProperties>
</file>